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Lst>
  <p:sldSz cy="5143500" cx="9144000"/>
  <p:notesSz cx="6858000" cy="9144000"/>
  <p:embeddedFontLst>
    <p:embeddedFont>
      <p:font typeface="Dosis"/>
      <p:regular r:id="rId11"/>
      <p:bold r:id="rId12"/>
    </p:embeddedFont>
    <p:embeddedFont>
      <p:font typeface="Acme"/>
      <p:regular r:id="rId13"/>
    </p:embeddedFont>
    <p:embeddedFont>
      <p:font typeface="Dosis SemiBold"/>
      <p:regular r:id="rId14"/>
      <p:bold r:id="rId1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 uri="GoogleSlidesCustomDataVersion2">
      <go:slidesCustomData xmlns:go="http://customooxmlschemas.google.com/" r:id="rId16" roundtripDataSignature="AMtx7mhLdB7M6KWXFFwztVrpZ1/qJtTeX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font" Target="fonts/Dosis-regular.fntdata"/><Relationship Id="rId10" Type="http://schemas.openxmlformats.org/officeDocument/2006/relationships/slide" Target="slides/slide5.xml"/><Relationship Id="rId13" Type="http://schemas.openxmlformats.org/officeDocument/2006/relationships/font" Target="fonts/Acme-regular.fntdata"/><Relationship Id="rId12" Type="http://schemas.openxmlformats.org/officeDocument/2006/relationships/font" Target="fonts/Dosis-bold.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font" Target="fonts/DosisSemiBold-bold.fntdata"/><Relationship Id="rId14" Type="http://schemas.openxmlformats.org/officeDocument/2006/relationships/font" Target="fonts/DosisSemiBold-regular.fntdata"/><Relationship Id="rId16" Type="http://customschemas.google.com/relationships/presentationmetadata" Target="meta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1: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 name="Google Shape;5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 name="Shape 58"/>
        <p:cNvGrpSpPr/>
        <p:nvPr/>
      </p:nvGrpSpPr>
      <p:grpSpPr>
        <a:xfrm>
          <a:off x="0" y="0"/>
          <a:ext cx="0" cy="0"/>
          <a:chOff x="0" y="0"/>
          <a:chExt cx="0" cy="0"/>
        </a:xfrm>
      </p:grpSpPr>
      <p:sp>
        <p:nvSpPr>
          <p:cNvPr id="59" name="Google Shape;59;p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0" name="Google Shape;60;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 name="Shape 68"/>
        <p:cNvGrpSpPr/>
        <p:nvPr/>
      </p:nvGrpSpPr>
      <p:grpSpPr>
        <a:xfrm>
          <a:off x="0" y="0"/>
          <a:ext cx="0" cy="0"/>
          <a:chOff x="0" y="0"/>
          <a:chExt cx="0" cy="0"/>
        </a:xfrm>
      </p:grpSpPr>
      <p:sp>
        <p:nvSpPr>
          <p:cNvPr id="69" name="Google Shape;69;p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0" name="Google Shape;70;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p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9" name="Google Shape;79;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g3d60d590142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7" name="Google Shape;87;g3d60d590142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6"/>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6"/>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3" name="Shape 13"/>
        <p:cNvGrpSpPr/>
        <p:nvPr/>
      </p:nvGrpSpPr>
      <p:grpSpPr>
        <a:xfrm>
          <a:off x="0" y="0"/>
          <a:ext cx="0" cy="0"/>
          <a:chOff x="0" y="0"/>
          <a:chExt cx="0" cy="0"/>
        </a:xfrm>
      </p:grpSpPr>
      <p:sp>
        <p:nvSpPr>
          <p:cNvPr id="14" name="Google Shape;14;p7"/>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5" name="Google Shape;15;p7"/>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16" name="Google Shape;16;p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7" name="Shape 17"/>
        <p:cNvGrpSpPr/>
        <p:nvPr/>
      </p:nvGrpSpPr>
      <p:grpSpPr>
        <a:xfrm>
          <a:off x="0" y="0"/>
          <a:ext cx="0" cy="0"/>
          <a:chOff x="0" y="0"/>
          <a:chExt cx="0" cy="0"/>
        </a:xfrm>
      </p:grpSpPr>
      <p:sp>
        <p:nvSpPr>
          <p:cNvPr id="18" name="Google Shape;18;p8"/>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19" name="Google Shape;19;p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9"/>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2" name="Google Shape;22;p9"/>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3" name="Google Shape;23;p9"/>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4" name="Google Shape;24;p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10"/>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7" name="Google Shape;27;p1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11"/>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0" name="Google Shape;30;p11"/>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1" name="Google Shape;31;p1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12"/>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34" name="Google Shape;34;p1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13"/>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 name="Google Shape;37;p13"/>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38" name="Google Shape;38;p13"/>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13"/>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40" name="Google Shape;40;p1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4"/>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800"/>
              <a:buNone/>
              <a:defRPr/>
            </a:lvl1pPr>
          </a:lstStyle>
          <a:p/>
        </p:txBody>
      </p:sp>
      <p:sp>
        <p:nvSpPr>
          <p:cNvPr id="43" name="Google Shape;43;p1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5"/>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6" name="Google Shape;46;p15"/>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47" name="Google Shape;47;p1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5"/>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5"/>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png"/><Relationship Id="rId4" Type="http://schemas.openxmlformats.org/officeDocument/2006/relationships/hyperlink" Target="https://www.gatsby.org.uk/education/focus-areas/good-career-guidance" TargetMode="External"/><Relationship Id="rId5"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CCCCC"/>
        </a:solidFill>
      </p:bgPr>
    </p:bg>
    <p:spTree>
      <p:nvGrpSpPr>
        <p:cNvPr id="53" name="Shape 53"/>
        <p:cNvGrpSpPr/>
        <p:nvPr/>
      </p:nvGrpSpPr>
      <p:grpSpPr>
        <a:xfrm>
          <a:off x="0" y="0"/>
          <a:ext cx="0" cy="0"/>
          <a:chOff x="0" y="0"/>
          <a:chExt cx="0" cy="0"/>
        </a:xfrm>
      </p:grpSpPr>
      <p:pic>
        <p:nvPicPr>
          <p:cNvPr id="54" name="Google Shape;54;p1"/>
          <p:cNvPicPr preferRelativeResize="0"/>
          <p:nvPr/>
        </p:nvPicPr>
        <p:blipFill rotWithShape="1">
          <a:blip r:embed="rId3">
            <a:alphaModFix/>
          </a:blip>
          <a:srcRect b="31015" l="24950" r="23953" t="0"/>
          <a:stretch/>
        </p:blipFill>
        <p:spPr>
          <a:xfrm>
            <a:off x="0" y="96251"/>
            <a:ext cx="3669624" cy="4951000"/>
          </a:xfrm>
          <a:prstGeom prst="rect">
            <a:avLst/>
          </a:prstGeom>
          <a:noFill/>
          <a:ln>
            <a:noFill/>
          </a:ln>
        </p:spPr>
      </p:pic>
      <p:sp>
        <p:nvSpPr>
          <p:cNvPr id="55" name="Google Shape;55;p1"/>
          <p:cNvSpPr txBox="1"/>
          <p:nvPr/>
        </p:nvSpPr>
        <p:spPr>
          <a:xfrm>
            <a:off x="3283075" y="2022175"/>
            <a:ext cx="5541600" cy="800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4000"/>
              <a:buFont typeface="Arial"/>
              <a:buNone/>
            </a:pPr>
            <a:r>
              <a:rPr b="0" i="0" lang="en" sz="4000" u="none" cap="none" strike="noStrike">
                <a:solidFill>
                  <a:srgbClr val="000000"/>
                </a:solidFill>
                <a:latin typeface="Acme"/>
                <a:ea typeface="Acme"/>
                <a:cs typeface="Acme"/>
                <a:sym typeface="Acme"/>
              </a:rPr>
              <a:t>Greyfriars Catholic School</a:t>
            </a:r>
            <a:endParaRPr b="0" i="0" sz="4000" u="none" cap="none" strike="noStrike">
              <a:solidFill>
                <a:srgbClr val="000000"/>
              </a:solidFill>
              <a:latin typeface="Acme"/>
              <a:ea typeface="Acme"/>
              <a:cs typeface="Acme"/>
              <a:sym typeface="Acme"/>
            </a:endParaRPr>
          </a:p>
        </p:txBody>
      </p:sp>
      <p:sp>
        <p:nvSpPr>
          <p:cNvPr id="56" name="Google Shape;56;p1"/>
          <p:cNvSpPr txBox="1"/>
          <p:nvPr/>
        </p:nvSpPr>
        <p:spPr>
          <a:xfrm>
            <a:off x="3283075" y="2752925"/>
            <a:ext cx="4643400" cy="6003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700"/>
              <a:buFont typeface="Arial"/>
              <a:buNone/>
            </a:pPr>
            <a:r>
              <a:rPr b="1" i="0" lang="en" sz="2700" u="none" cap="none" strike="noStrike">
                <a:solidFill>
                  <a:srgbClr val="980000"/>
                </a:solidFill>
                <a:latin typeface="Dosis"/>
                <a:ea typeface="Dosis"/>
                <a:cs typeface="Dosis"/>
                <a:sym typeface="Dosis"/>
              </a:rPr>
              <a:t>Careers Programme</a:t>
            </a:r>
            <a:endParaRPr b="1" i="0" sz="2700" u="none" cap="none" strike="noStrike">
              <a:solidFill>
                <a:srgbClr val="980000"/>
              </a:solidFill>
              <a:latin typeface="Dosis"/>
              <a:ea typeface="Dosis"/>
              <a:cs typeface="Dosis"/>
              <a:sym typeface="Dosis"/>
            </a:endParaRPr>
          </a:p>
        </p:txBody>
      </p:sp>
      <p:sp>
        <p:nvSpPr>
          <p:cNvPr id="57" name="Google Shape;57;p1"/>
          <p:cNvSpPr txBox="1"/>
          <p:nvPr/>
        </p:nvSpPr>
        <p:spPr>
          <a:xfrm>
            <a:off x="3283075" y="3246125"/>
            <a:ext cx="2937900" cy="6927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900"/>
              <a:buFont typeface="Arial"/>
              <a:buNone/>
            </a:pPr>
            <a:r>
              <a:rPr b="0" i="0" lang="en" sz="1900" u="none" cap="none" strike="noStrike">
                <a:solidFill>
                  <a:srgbClr val="000000"/>
                </a:solidFill>
                <a:latin typeface="Acme"/>
                <a:ea typeface="Acme"/>
                <a:cs typeface="Acme"/>
                <a:sym typeface="Acme"/>
              </a:rPr>
              <a:t>202</a:t>
            </a:r>
            <a:r>
              <a:rPr lang="en" sz="1900">
                <a:latin typeface="Acme"/>
                <a:ea typeface="Acme"/>
                <a:cs typeface="Acme"/>
                <a:sym typeface="Acme"/>
              </a:rPr>
              <a:t>5</a:t>
            </a:r>
            <a:r>
              <a:rPr b="0" i="0" lang="en" sz="1900" u="none" cap="none" strike="noStrike">
                <a:solidFill>
                  <a:srgbClr val="000000"/>
                </a:solidFill>
                <a:latin typeface="Acme"/>
                <a:ea typeface="Acme"/>
                <a:cs typeface="Acme"/>
                <a:sym typeface="Acme"/>
              </a:rPr>
              <a:t>-202</a:t>
            </a:r>
            <a:r>
              <a:rPr lang="en" sz="1900">
                <a:latin typeface="Acme"/>
                <a:ea typeface="Acme"/>
                <a:cs typeface="Acme"/>
                <a:sym typeface="Acme"/>
              </a:rPr>
              <a:t>6</a:t>
            </a:r>
            <a:endParaRPr sz="1900">
              <a:latin typeface="Acme"/>
              <a:ea typeface="Acme"/>
              <a:cs typeface="Acme"/>
              <a:sym typeface="Acme"/>
            </a:endParaRPr>
          </a:p>
          <a:p>
            <a:pPr indent="0" lvl="0" marL="0" marR="0" rtl="0" algn="l">
              <a:lnSpc>
                <a:spcPct val="100000"/>
              </a:lnSpc>
              <a:spcBef>
                <a:spcPts val="0"/>
              </a:spcBef>
              <a:spcAft>
                <a:spcPts val="0"/>
              </a:spcAft>
              <a:buClr>
                <a:srgbClr val="000000"/>
              </a:buClr>
              <a:buSzPts val="1900"/>
              <a:buFont typeface="Arial"/>
              <a:buNone/>
            </a:pPr>
            <a:r>
              <a:rPr lang="en">
                <a:latin typeface="Acme"/>
                <a:ea typeface="Acme"/>
                <a:cs typeface="Acme"/>
                <a:sym typeface="Acme"/>
              </a:rPr>
              <a:t>To be reviewed September 2026 </a:t>
            </a:r>
            <a:endParaRPr>
              <a:latin typeface="Acme"/>
              <a:ea typeface="Acme"/>
              <a:cs typeface="Acme"/>
              <a:sym typeface="Acme"/>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 name="Shape 61"/>
        <p:cNvGrpSpPr/>
        <p:nvPr/>
      </p:nvGrpSpPr>
      <p:grpSpPr>
        <a:xfrm>
          <a:off x="0" y="0"/>
          <a:ext cx="0" cy="0"/>
          <a:chOff x="0" y="0"/>
          <a:chExt cx="0" cy="0"/>
        </a:xfrm>
      </p:grpSpPr>
      <p:pic>
        <p:nvPicPr>
          <p:cNvPr id="62" name="Google Shape;62;p2"/>
          <p:cNvPicPr preferRelativeResize="0"/>
          <p:nvPr/>
        </p:nvPicPr>
        <p:blipFill rotWithShape="1">
          <a:blip r:embed="rId3">
            <a:alphaModFix/>
          </a:blip>
          <a:srcRect b="0" l="0" r="0" t="980"/>
          <a:stretch/>
        </p:blipFill>
        <p:spPr>
          <a:xfrm>
            <a:off x="0" y="0"/>
            <a:ext cx="2482450" cy="5143500"/>
          </a:xfrm>
          <a:prstGeom prst="rect">
            <a:avLst/>
          </a:prstGeom>
          <a:noFill/>
          <a:ln>
            <a:noFill/>
          </a:ln>
        </p:spPr>
      </p:pic>
      <p:sp>
        <p:nvSpPr>
          <p:cNvPr id="63" name="Google Shape;63;p2"/>
          <p:cNvSpPr txBox="1"/>
          <p:nvPr>
            <p:ph type="title"/>
          </p:nvPr>
        </p:nvSpPr>
        <p:spPr>
          <a:xfrm>
            <a:off x="311700" y="294300"/>
            <a:ext cx="85206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 sz="4000">
                <a:latin typeface="Acme"/>
                <a:ea typeface="Acme"/>
                <a:cs typeface="Acme"/>
                <a:sym typeface="Acme"/>
              </a:rPr>
              <a:t>Outline of </a:t>
            </a:r>
            <a:r>
              <a:rPr lang="en" sz="4000">
                <a:solidFill>
                  <a:srgbClr val="980000"/>
                </a:solidFill>
                <a:latin typeface="Acme"/>
                <a:ea typeface="Acme"/>
                <a:cs typeface="Acme"/>
                <a:sym typeface="Acme"/>
              </a:rPr>
              <a:t>KS3</a:t>
            </a:r>
            <a:r>
              <a:rPr lang="en" sz="4000">
                <a:latin typeface="Acme"/>
                <a:ea typeface="Acme"/>
                <a:cs typeface="Acme"/>
                <a:sym typeface="Acme"/>
              </a:rPr>
              <a:t> Provision</a:t>
            </a:r>
            <a:endParaRPr sz="4000">
              <a:latin typeface="Acme"/>
              <a:ea typeface="Acme"/>
              <a:cs typeface="Acme"/>
              <a:sym typeface="Acme"/>
            </a:endParaRPr>
          </a:p>
        </p:txBody>
      </p:sp>
      <p:sp>
        <p:nvSpPr>
          <p:cNvPr id="64" name="Google Shape;64;p2"/>
          <p:cNvSpPr/>
          <p:nvPr/>
        </p:nvSpPr>
        <p:spPr>
          <a:xfrm>
            <a:off x="3140100" y="996425"/>
            <a:ext cx="2863800" cy="4058700"/>
          </a:xfrm>
          <a:prstGeom prst="roundRect">
            <a:avLst>
              <a:gd fmla="val 16667" name="adj"/>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000"/>
              <a:buFont typeface="Arial"/>
              <a:buNone/>
            </a:pPr>
            <a:r>
              <a:rPr b="0" i="0" lang="en" sz="2000" u="none" cap="none" strike="noStrike">
                <a:solidFill>
                  <a:srgbClr val="980000"/>
                </a:solidFill>
                <a:latin typeface="Acme"/>
                <a:ea typeface="Acme"/>
                <a:cs typeface="Acme"/>
                <a:sym typeface="Acme"/>
              </a:rPr>
              <a:t>Year 8</a:t>
            </a:r>
            <a:br>
              <a:rPr b="0" i="0" lang="en" sz="2000" u="none" cap="none" strike="noStrike">
                <a:solidFill>
                  <a:srgbClr val="980000"/>
                </a:solidFill>
                <a:latin typeface="Acme"/>
                <a:ea typeface="Acme"/>
                <a:cs typeface="Acme"/>
                <a:sym typeface="Acme"/>
              </a:rPr>
            </a:br>
            <a:endParaRPr b="0" i="0" sz="1400" u="none" cap="none" strike="noStrike">
              <a:solidFill>
                <a:srgbClr val="980000"/>
              </a:solidFill>
              <a:latin typeface="Acme"/>
              <a:ea typeface="Acme"/>
              <a:cs typeface="Acme"/>
              <a:sym typeface="Acme"/>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Embedding of careers learning sessions in tutor time PSHCE programme and Careers within the Curriculum week.</a:t>
            </a:r>
            <a:endParaRPr b="0" i="0"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Access to self-assessment and personal development tools and activities  through Unifrog </a:t>
            </a:r>
            <a:endParaRPr b="0" i="1"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Human Library </a:t>
            </a:r>
            <a:r>
              <a:rPr b="0" i="1" lang="en" sz="1200" u="none" cap="none" strike="noStrike">
                <a:solidFill>
                  <a:schemeClr val="dk1"/>
                </a:solidFill>
                <a:latin typeface="Dosis"/>
                <a:ea typeface="Dosis"/>
                <a:cs typeface="Dosis"/>
                <a:sym typeface="Dosis"/>
              </a:rPr>
              <a:t>(employer sessions)</a:t>
            </a:r>
            <a:endParaRPr b="0" i="1"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Careers one to one interview - self referral / tutor request </a:t>
            </a:r>
            <a:endParaRPr b="0" i="0" sz="1200" u="none" cap="none" strike="noStrike">
              <a:solidFill>
                <a:srgbClr val="980000"/>
              </a:solidFill>
              <a:latin typeface="Dosis"/>
              <a:ea typeface="Dosis"/>
              <a:cs typeface="Dosis"/>
              <a:sym typeface="Dosis"/>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Dosis SemiBold"/>
              <a:ea typeface="Dosis SemiBold"/>
              <a:cs typeface="Dosis SemiBold"/>
              <a:sym typeface="Dosis SemiBold"/>
            </a:endParaRPr>
          </a:p>
        </p:txBody>
      </p:sp>
      <p:sp>
        <p:nvSpPr>
          <p:cNvPr id="65" name="Google Shape;65;p2"/>
          <p:cNvSpPr/>
          <p:nvPr/>
        </p:nvSpPr>
        <p:spPr>
          <a:xfrm>
            <a:off x="177500" y="996425"/>
            <a:ext cx="2863800" cy="4058700"/>
          </a:xfrm>
          <a:prstGeom prst="roundRect">
            <a:avLst>
              <a:gd fmla="val 16667" name="adj"/>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000"/>
              <a:buFont typeface="Arial"/>
              <a:buNone/>
            </a:pPr>
            <a:r>
              <a:rPr b="0" i="0" lang="en" sz="2000" u="none" cap="none" strike="noStrike">
                <a:solidFill>
                  <a:srgbClr val="980000"/>
                </a:solidFill>
                <a:latin typeface="Acme"/>
                <a:ea typeface="Acme"/>
                <a:cs typeface="Acme"/>
                <a:sym typeface="Acme"/>
              </a:rPr>
              <a:t>Year 7</a:t>
            </a:r>
            <a:endParaRPr b="0" i="0" sz="2000" u="none" cap="none" strike="noStrike">
              <a:solidFill>
                <a:srgbClr val="980000"/>
              </a:solidFill>
              <a:latin typeface="Acme"/>
              <a:ea typeface="Acme"/>
              <a:cs typeface="Acme"/>
              <a:sym typeface="Acme"/>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Dosis SemiBold"/>
              <a:ea typeface="Dosis SemiBold"/>
              <a:cs typeface="Dosis SemiBold"/>
              <a:sym typeface="Dosis SemiBold"/>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Introducing careers learning sessions in tutor time PSHCE programme and Careers within the Curriculum week.</a:t>
            </a:r>
            <a:endParaRPr b="0" i="0"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Access to self-assessment and personal development tools and activities through Unifrog </a:t>
            </a:r>
            <a:r>
              <a:rPr b="0" i="1" lang="en" sz="1200" u="none" cap="none" strike="noStrike">
                <a:solidFill>
                  <a:schemeClr val="dk1"/>
                </a:solidFill>
                <a:latin typeface="Dosis"/>
                <a:ea typeface="Dosis"/>
                <a:cs typeface="Dosis"/>
                <a:sym typeface="Dosis"/>
              </a:rPr>
              <a:t>(</a:t>
            </a:r>
            <a:r>
              <a:rPr b="0" i="0" lang="en" sz="1200" u="none" cap="none" strike="noStrike">
                <a:solidFill>
                  <a:schemeClr val="dk1"/>
                </a:solidFill>
                <a:latin typeface="Dosis"/>
                <a:ea typeface="Dosis"/>
                <a:cs typeface="Dosis"/>
                <a:sym typeface="Dosis"/>
              </a:rPr>
              <a:t>Careers Detective </a:t>
            </a:r>
            <a:r>
              <a:rPr b="0" i="1" lang="en" sz="1200" u="none" cap="none" strike="noStrike">
                <a:solidFill>
                  <a:schemeClr val="dk1"/>
                </a:solidFill>
                <a:latin typeface="Dosis"/>
                <a:ea typeface="Dosis"/>
                <a:cs typeface="Dosis"/>
                <a:sym typeface="Dosis"/>
              </a:rPr>
              <a:t>(employer sessions)</a:t>
            </a:r>
            <a:endParaRPr b="0" i="1"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Careers within the curriculum week</a:t>
            </a:r>
            <a:endParaRPr b="0" i="1" sz="1200" u="none" cap="none" strike="noStrike">
              <a:solidFill>
                <a:schemeClr val="dk1"/>
              </a:solidFill>
              <a:latin typeface="Dosis"/>
              <a:ea typeface="Dosis"/>
              <a:cs typeface="Dosis"/>
              <a:sym typeface="Dosis"/>
            </a:endParaRPr>
          </a:p>
          <a:p>
            <a:pPr indent="0" lvl="0" marL="457200" marR="0" rtl="0" algn="l">
              <a:lnSpc>
                <a:spcPct val="100000"/>
              </a:lnSpc>
              <a:spcBef>
                <a:spcPts val="0"/>
              </a:spcBef>
              <a:spcAft>
                <a:spcPts val="0"/>
              </a:spcAft>
              <a:buClr>
                <a:srgbClr val="000000"/>
              </a:buClr>
              <a:buSzPts val="1200"/>
              <a:buFont typeface="Arial"/>
              <a:buNone/>
            </a:pPr>
            <a:r>
              <a:t/>
            </a:r>
            <a:endParaRPr b="0" i="1" sz="1200" u="none" cap="none" strike="noStrike">
              <a:solidFill>
                <a:schemeClr val="dk1"/>
              </a:solidFill>
              <a:latin typeface="Dosis"/>
              <a:ea typeface="Dosis"/>
              <a:cs typeface="Dosis"/>
              <a:sym typeface="Dosis"/>
            </a:endParaRPr>
          </a:p>
          <a:p>
            <a:pPr indent="0" lvl="0" marL="457200" marR="0" rtl="0" algn="l">
              <a:lnSpc>
                <a:spcPct val="100000"/>
              </a:lnSpc>
              <a:spcBef>
                <a:spcPts val="0"/>
              </a:spcBef>
              <a:spcAft>
                <a:spcPts val="0"/>
              </a:spcAft>
              <a:buClr>
                <a:srgbClr val="000000"/>
              </a:buClr>
              <a:buSzPts val="1200"/>
              <a:buFont typeface="Arial"/>
              <a:buNone/>
            </a:pPr>
            <a:r>
              <a:t/>
            </a:r>
            <a:endParaRPr b="0" i="1" sz="1200" u="none" cap="none" strike="noStrike">
              <a:solidFill>
                <a:schemeClr val="dk1"/>
              </a:solidFill>
              <a:latin typeface="Dosis"/>
              <a:ea typeface="Dosis"/>
              <a:cs typeface="Dosis"/>
              <a:sym typeface="Dosis"/>
            </a:endParaRPr>
          </a:p>
        </p:txBody>
      </p:sp>
      <p:sp>
        <p:nvSpPr>
          <p:cNvPr id="66" name="Google Shape;66;p2"/>
          <p:cNvSpPr/>
          <p:nvPr/>
        </p:nvSpPr>
        <p:spPr>
          <a:xfrm>
            <a:off x="6102700" y="996425"/>
            <a:ext cx="2863800" cy="4058700"/>
          </a:xfrm>
          <a:prstGeom prst="roundRect">
            <a:avLst>
              <a:gd fmla="val 16667" name="adj"/>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000"/>
              <a:buFont typeface="Arial"/>
              <a:buNone/>
            </a:pPr>
            <a:r>
              <a:rPr b="0" i="0" lang="en" sz="2000" u="none" cap="none" strike="noStrike">
                <a:solidFill>
                  <a:srgbClr val="980000"/>
                </a:solidFill>
                <a:latin typeface="Acme"/>
                <a:ea typeface="Acme"/>
                <a:cs typeface="Acme"/>
                <a:sym typeface="Acme"/>
              </a:rPr>
              <a:t>Year 9</a:t>
            </a:r>
            <a:endParaRPr b="0" i="0" sz="2000" u="none" cap="none" strike="noStrike">
              <a:solidFill>
                <a:srgbClr val="980000"/>
              </a:solidFill>
              <a:latin typeface="Acme"/>
              <a:ea typeface="Acme"/>
              <a:cs typeface="Acme"/>
              <a:sym typeface="Acme"/>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980000"/>
              </a:solidFill>
              <a:latin typeface="Acme"/>
              <a:ea typeface="Acme"/>
              <a:cs typeface="Acme"/>
              <a:sym typeface="Acme"/>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Careers Assembly around GCSE options</a:t>
            </a:r>
            <a:endParaRPr b="0" i="0"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Embedding of careers learning sessions in tutor time PSHCE programme in Term 3 </a:t>
            </a:r>
            <a:endParaRPr b="0" i="0"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Subject specific sessions linking curriculum subjects to careers to support choices </a:t>
            </a:r>
            <a:endParaRPr b="0" i="0"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Careers interviews - self referral / tutor request </a:t>
            </a:r>
            <a:endParaRPr b="0" i="0"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Access to self-assessment and personal development tools and activities  through Unifrog </a:t>
            </a:r>
            <a:endParaRPr b="0" i="1"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Careers Adviser attendance at Options Evening</a:t>
            </a:r>
            <a:endParaRPr b="0" i="0"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Future Fest Careers Fair</a:t>
            </a:r>
            <a:endParaRPr b="0" i="0"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Careers within the Curriculum week.</a:t>
            </a:r>
            <a:endParaRPr b="0" i="0" sz="1200" u="none" cap="none" strike="noStrike">
              <a:solidFill>
                <a:schemeClr val="dk1"/>
              </a:solidFill>
              <a:latin typeface="Dosis"/>
              <a:ea typeface="Dosis"/>
              <a:cs typeface="Dosis"/>
              <a:sym typeface="Dosis"/>
            </a:endParaRPr>
          </a:p>
        </p:txBody>
      </p:sp>
      <p:pic>
        <p:nvPicPr>
          <p:cNvPr id="67" name="Google Shape;67;p2"/>
          <p:cNvPicPr preferRelativeResize="0"/>
          <p:nvPr/>
        </p:nvPicPr>
        <p:blipFill rotWithShape="1">
          <a:blip r:embed="rId4">
            <a:alphaModFix/>
          </a:blip>
          <a:srcRect b="31015" l="24950" r="23953" t="0"/>
          <a:stretch/>
        </p:blipFill>
        <p:spPr>
          <a:xfrm>
            <a:off x="8276275" y="164875"/>
            <a:ext cx="616325" cy="831549"/>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 name="Shape 71"/>
        <p:cNvGrpSpPr/>
        <p:nvPr/>
      </p:nvGrpSpPr>
      <p:grpSpPr>
        <a:xfrm>
          <a:off x="0" y="0"/>
          <a:ext cx="0" cy="0"/>
          <a:chOff x="0" y="0"/>
          <a:chExt cx="0" cy="0"/>
        </a:xfrm>
      </p:grpSpPr>
      <p:pic>
        <p:nvPicPr>
          <p:cNvPr id="72" name="Google Shape;72;p3"/>
          <p:cNvPicPr preferRelativeResize="0"/>
          <p:nvPr/>
        </p:nvPicPr>
        <p:blipFill rotWithShape="1">
          <a:blip r:embed="rId3">
            <a:alphaModFix/>
          </a:blip>
          <a:srcRect b="0" l="0" r="0" t="980"/>
          <a:stretch/>
        </p:blipFill>
        <p:spPr>
          <a:xfrm>
            <a:off x="0" y="0"/>
            <a:ext cx="2482450" cy="5143500"/>
          </a:xfrm>
          <a:prstGeom prst="rect">
            <a:avLst/>
          </a:prstGeom>
          <a:noFill/>
          <a:ln>
            <a:noFill/>
          </a:ln>
        </p:spPr>
      </p:pic>
      <p:sp>
        <p:nvSpPr>
          <p:cNvPr id="73" name="Google Shape;73;p3"/>
          <p:cNvSpPr txBox="1"/>
          <p:nvPr>
            <p:ph type="title"/>
          </p:nvPr>
        </p:nvSpPr>
        <p:spPr>
          <a:xfrm>
            <a:off x="311700" y="294300"/>
            <a:ext cx="85206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 sz="4000">
                <a:latin typeface="Acme"/>
                <a:ea typeface="Acme"/>
                <a:cs typeface="Acme"/>
                <a:sym typeface="Acme"/>
              </a:rPr>
              <a:t>Outline of </a:t>
            </a:r>
            <a:r>
              <a:rPr lang="en" sz="4000">
                <a:solidFill>
                  <a:srgbClr val="980000"/>
                </a:solidFill>
                <a:latin typeface="Acme"/>
                <a:ea typeface="Acme"/>
                <a:cs typeface="Acme"/>
                <a:sym typeface="Acme"/>
              </a:rPr>
              <a:t>KS4</a:t>
            </a:r>
            <a:r>
              <a:rPr lang="en" sz="4000">
                <a:latin typeface="Acme"/>
                <a:ea typeface="Acme"/>
                <a:cs typeface="Acme"/>
                <a:sym typeface="Acme"/>
              </a:rPr>
              <a:t> Provision</a:t>
            </a:r>
            <a:endParaRPr sz="4000">
              <a:latin typeface="Acme"/>
              <a:ea typeface="Acme"/>
              <a:cs typeface="Acme"/>
              <a:sym typeface="Acme"/>
            </a:endParaRPr>
          </a:p>
        </p:txBody>
      </p:sp>
      <p:sp>
        <p:nvSpPr>
          <p:cNvPr id="74" name="Google Shape;74;p3"/>
          <p:cNvSpPr/>
          <p:nvPr/>
        </p:nvSpPr>
        <p:spPr>
          <a:xfrm>
            <a:off x="101300" y="1157275"/>
            <a:ext cx="4394400" cy="3836700"/>
          </a:xfrm>
          <a:prstGeom prst="roundRect">
            <a:avLst>
              <a:gd fmla="val 16667" name="adj"/>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000"/>
              <a:buFont typeface="Arial"/>
              <a:buNone/>
            </a:pPr>
            <a:r>
              <a:rPr b="0" i="0" lang="en" sz="2000" u="none" cap="none" strike="noStrike">
                <a:solidFill>
                  <a:srgbClr val="980000"/>
                </a:solidFill>
                <a:latin typeface="Acme"/>
                <a:ea typeface="Acme"/>
                <a:cs typeface="Acme"/>
                <a:sym typeface="Acme"/>
              </a:rPr>
              <a:t>Year 10</a:t>
            </a:r>
            <a:endParaRPr b="0" i="0" sz="2000" u="none" cap="none" strike="noStrike">
              <a:solidFill>
                <a:srgbClr val="980000"/>
              </a:solidFill>
              <a:latin typeface="Acme"/>
              <a:ea typeface="Acme"/>
              <a:cs typeface="Acme"/>
              <a:sym typeface="Acme"/>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Dosis SemiBold"/>
              <a:ea typeface="Dosis SemiBold"/>
              <a:cs typeface="Dosis SemiBold"/>
              <a:sym typeface="Dosis SemiBold"/>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Careers Assemblies</a:t>
            </a:r>
            <a:endParaRPr b="0" i="0"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Mock Interviews</a:t>
            </a:r>
            <a:endParaRPr b="0" i="0"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Embedding of careers learning sessions in tutor time PSHCE programme in Term 6 </a:t>
            </a:r>
            <a:r>
              <a:rPr b="0" i="1" lang="en" sz="1200" u="none" cap="none" strike="noStrike">
                <a:solidFill>
                  <a:schemeClr val="dk1"/>
                </a:solidFill>
                <a:latin typeface="Dosis"/>
                <a:ea typeface="Dosis"/>
                <a:cs typeface="Dosis"/>
                <a:sym typeface="Dosis"/>
              </a:rPr>
              <a:t>(Post 16 options, Sixth form, college or apprenticeships)</a:t>
            </a:r>
            <a:endParaRPr b="0" i="1"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Access to self-assessment and personal development tools and activities  through Unifrog </a:t>
            </a:r>
            <a:endParaRPr b="0" i="1"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Work experience</a:t>
            </a:r>
            <a:endParaRPr b="0" i="0"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Career visits/University/Employer visits </a:t>
            </a:r>
            <a:r>
              <a:rPr b="0" i="1" lang="en" sz="1200" u="none" cap="none" strike="noStrike">
                <a:solidFill>
                  <a:schemeClr val="dk1"/>
                </a:solidFill>
                <a:latin typeface="Dosis"/>
                <a:ea typeface="Dosis"/>
                <a:cs typeface="Dosis"/>
                <a:sym typeface="Dosis"/>
              </a:rPr>
              <a:t>(e.g., Careers Fest, Oxford Brookes University)</a:t>
            </a:r>
            <a:endParaRPr b="0" i="1"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Summer Careers Enrichment activities </a:t>
            </a:r>
            <a:r>
              <a:rPr b="0" i="1" lang="en" sz="1200" u="none" cap="none" strike="noStrike">
                <a:solidFill>
                  <a:schemeClr val="dk1"/>
                </a:solidFill>
                <a:latin typeface="Dosis"/>
                <a:ea typeface="Dosis"/>
                <a:cs typeface="Dosis"/>
                <a:sym typeface="Dosis"/>
              </a:rPr>
              <a:t>(CV writing, LMI (local and national))</a:t>
            </a:r>
            <a:endParaRPr b="0" i="1"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Future Fest Careers Fair</a:t>
            </a:r>
            <a:endParaRPr b="0" i="0"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chemeClr val="dk1"/>
              </a:buClr>
              <a:buSzPts val="1200"/>
              <a:buFont typeface="Dosis"/>
              <a:buChar char="➔"/>
            </a:pPr>
            <a:r>
              <a:rPr b="0" i="0" lang="en" sz="1200" u="none" cap="none" strike="noStrike">
                <a:solidFill>
                  <a:schemeClr val="dk1"/>
                </a:solidFill>
                <a:latin typeface="Dosis"/>
                <a:ea typeface="Dosis"/>
                <a:cs typeface="Dosis"/>
                <a:sym typeface="Dosis"/>
              </a:rPr>
              <a:t>Careers within the Curriculum week.</a:t>
            </a:r>
            <a:endParaRPr b="0" i="0" sz="1200" u="none" cap="none" strike="noStrike">
              <a:solidFill>
                <a:schemeClr val="dk1"/>
              </a:solidFill>
              <a:latin typeface="Dosis"/>
              <a:ea typeface="Dosis"/>
              <a:cs typeface="Dosis"/>
              <a:sym typeface="Dosis"/>
            </a:endParaRPr>
          </a:p>
          <a:p>
            <a:pPr indent="0" lvl="0" marL="457200" marR="0" rtl="0" algn="l">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Dosis"/>
              <a:ea typeface="Dosis"/>
              <a:cs typeface="Dosis"/>
              <a:sym typeface="Dosis"/>
            </a:endParaRPr>
          </a:p>
        </p:txBody>
      </p:sp>
      <p:sp>
        <p:nvSpPr>
          <p:cNvPr id="75" name="Google Shape;75;p3"/>
          <p:cNvSpPr/>
          <p:nvPr/>
        </p:nvSpPr>
        <p:spPr>
          <a:xfrm>
            <a:off x="4620550" y="1157275"/>
            <a:ext cx="4394400" cy="3836700"/>
          </a:xfrm>
          <a:prstGeom prst="roundRect">
            <a:avLst>
              <a:gd fmla="val 16667" name="adj"/>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000"/>
              <a:buFont typeface="Arial"/>
              <a:buNone/>
            </a:pPr>
            <a:r>
              <a:rPr b="0" i="0" lang="en" sz="2000" u="none" cap="none" strike="noStrike">
                <a:solidFill>
                  <a:srgbClr val="980000"/>
                </a:solidFill>
                <a:latin typeface="Acme"/>
                <a:ea typeface="Acme"/>
                <a:cs typeface="Acme"/>
                <a:sym typeface="Acme"/>
              </a:rPr>
              <a:t>Year 11</a:t>
            </a:r>
            <a:endParaRPr b="0" i="0" sz="2000" u="none" cap="none" strike="noStrike">
              <a:solidFill>
                <a:srgbClr val="980000"/>
              </a:solidFill>
              <a:latin typeface="Acme"/>
              <a:ea typeface="Acme"/>
              <a:cs typeface="Acme"/>
              <a:sym typeface="Acme"/>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Dosis SemiBold"/>
              <a:ea typeface="Dosis SemiBold"/>
              <a:cs typeface="Dosis SemiBold"/>
              <a:sym typeface="Dosis SemiBold"/>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Careers Assemblies</a:t>
            </a:r>
            <a:endParaRPr b="0" i="0"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Mock Interviews</a:t>
            </a:r>
            <a:endParaRPr b="0" i="0"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Careers interviews, 1:1 and small group sessions</a:t>
            </a:r>
            <a:endParaRPr b="0" i="0"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6th Form Information Evening </a:t>
            </a:r>
            <a:endParaRPr b="0" i="0"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6th Form interviews, Taster Day and Introduction Day </a:t>
            </a:r>
            <a:endParaRPr b="0" i="0"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Tutor mentoring </a:t>
            </a:r>
            <a:endParaRPr b="0" i="0"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Access to self-assessment and personal development tools and activities  through Unifrog </a:t>
            </a:r>
            <a:endParaRPr b="0" i="1"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Apprenticeship presentation by ASK </a:t>
            </a:r>
            <a:endParaRPr b="0" i="0"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College talk </a:t>
            </a:r>
            <a:endParaRPr b="0" i="0"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NCS Activities </a:t>
            </a:r>
            <a:endParaRPr b="0" i="0"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Careers Adviser attendance at parents evening</a:t>
            </a:r>
            <a:endParaRPr b="0" i="0"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Future Fest Careers Fair</a:t>
            </a:r>
            <a:endParaRPr b="0" i="0"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chemeClr val="dk1"/>
              </a:buClr>
              <a:buSzPts val="1200"/>
              <a:buFont typeface="Dosis"/>
              <a:buChar char="➔"/>
            </a:pPr>
            <a:r>
              <a:rPr b="0" i="0" lang="en" sz="1200" u="none" cap="none" strike="noStrike">
                <a:solidFill>
                  <a:schemeClr val="dk1"/>
                </a:solidFill>
                <a:latin typeface="Dosis"/>
                <a:ea typeface="Dosis"/>
                <a:cs typeface="Dosis"/>
                <a:sym typeface="Dosis"/>
              </a:rPr>
              <a:t>Careers within the Curriculum week.</a:t>
            </a:r>
            <a:endParaRPr b="0" i="0" sz="1200" u="none" cap="none" strike="noStrike">
              <a:solidFill>
                <a:schemeClr val="dk1"/>
              </a:solidFill>
              <a:latin typeface="Dosis"/>
              <a:ea typeface="Dosis"/>
              <a:cs typeface="Dosis"/>
              <a:sym typeface="Dosis"/>
            </a:endParaRPr>
          </a:p>
        </p:txBody>
      </p:sp>
      <p:pic>
        <p:nvPicPr>
          <p:cNvPr id="76" name="Google Shape;76;p3"/>
          <p:cNvPicPr preferRelativeResize="0"/>
          <p:nvPr/>
        </p:nvPicPr>
        <p:blipFill rotWithShape="1">
          <a:blip r:embed="rId4">
            <a:alphaModFix/>
          </a:blip>
          <a:srcRect b="31015" l="24950" r="23953" t="0"/>
          <a:stretch/>
        </p:blipFill>
        <p:spPr>
          <a:xfrm>
            <a:off x="8276275" y="164875"/>
            <a:ext cx="616325" cy="831549"/>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 name="Shape 80"/>
        <p:cNvGrpSpPr/>
        <p:nvPr/>
      </p:nvGrpSpPr>
      <p:grpSpPr>
        <a:xfrm>
          <a:off x="0" y="0"/>
          <a:ext cx="0" cy="0"/>
          <a:chOff x="0" y="0"/>
          <a:chExt cx="0" cy="0"/>
        </a:xfrm>
      </p:grpSpPr>
      <p:pic>
        <p:nvPicPr>
          <p:cNvPr id="81" name="Google Shape;81;p4"/>
          <p:cNvPicPr preferRelativeResize="0"/>
          <p:nvPr/>
        </p:nvPicPr>
        <p:blipFill rotWithShape="1">
          <a:blip r:embed="rId3">
            <a:alphaModFix/>
          </a:blip>
          <a:srcRect b="0" l="0" r="0" t="980"/>
          <a:stretch/>
        </p:blipFill>
        <p:spPr>
          <a:xfrm>
            <a:off x="0" y="0"/>
            <a:ext cx="2482450" cy="5143500"/>
          </a:xfrm>
          <a:prstGeom prst="rect">
            <a:avLst/>
          </a:prstGeom>
          <a:noFill/>
          <a:ln>
            <a:noFill/>
          </a:ln>
        </p:spPr>
      </p:pic>
      <p:sp>
        <p:nvSpPr>
          <p:cNvPr id="82" name="Google Shape;82;p4"/>
          <p:cNvSpPr txBox="1"/>
          <p:nvPr>
            <p:ph type="title"/>
          </p:nvPr>
        </p:nvSpPr>
        <p:spPr>
          <a:xfrm>
            <a:off x="311700" y="294300"/>
            <a:ext cx="85206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 sz="4000">
                <a:latin typeface="Acme"/>
                <a:ea typeface="Acme"/>
                <a:cs typeface="Acme"/>
                <a:sym typeface="Acme"/>
              </a:rPr>
              <a:t>Outline of </a:t>
            </a:r>
            <a:r>
              <a:rPr lang="en" sz="4000">
                <a:solidFill>
                  <a:srgbClr val="980000"/>
                </a:solidFill>
                <a:latin typeface="Acme"/>
                <a:ea typeface="Acme"/>
                <a:cs typeface="Acme"/>
                <a:sym typeface="Acme"/>
              </a:rPr>
              <a:t>KS5</a:t>
            </a:r>
            <a:r>
              <a:rPr lang="en" sz="4000">
                <a:latin typeface="Acme"/>
                <a:ea typeface="Acme"/>
                <a:cs typeface="Acme"/>
                <a:sym typeface="Acme"/>
              </a:rPr>
              <a:t> Provision</a:t>
            </a:r>
            <a:endParaRPr sz="4000">
              <a:latin typeface="Acme"/>
              <a:ea typeface="Acme"/>
              <a:cs typeface="Acme"/>
              <a:sym typeface="Acme"/>
            </a:endParaRPr>
          </a:p>
        </p:txBody>
      </p:sp>
      <p:sp>
        <p:nvSpPr>
          <p:cNvPr id="83" name="Google Shape;83;p4"/>
          <p:cNvSpPr/>
          <p:nvPr/>
        </p:nvSpPr>
        <p:spPr>
          <a:xfrm>
            <a:off x="206550" y="1147225"/>
            <a:ext cx="8730900" cy="3836700"/>
          </a:xfrm>
          <a:prstGeom prst="roundRect">
            <a:avLst>
              <a:gd fmla="val 16667" name="adj"/>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000"/>
              <a:buFont typeface="Arial"/>
              <a:buNone/>
            </a:pPr>
            <a:r>
              <a:rPr b="0" i="0" lang="en" sz="2000" u="none" cap="none" strike="noStrike">
                <a:solidFill>
                  <a:srgbClr val="980000"/>
                </a:solidFill>
                <a:latin typeface="Acme"/>
                <a:ea typeface="Acme"/>
                <a:cs typeface="Acme"/>
                <a:sym typeface="Acme"/>
              </a:rPr>
              <a:t>Sixth Form</a:t>
            </a:r>
            <a:endParaRPr b="0" i="0" sz="2000" u="none" cap="none" strike="noStrike">
              <a:solidFill>
                <a:srgbClr val="980000"/>
              </a:solidFill>
              <a:latin typeface="Acme"/>
              <a:ea typeface="Acme"/>
              <a:cs typeface="Acme"/>
              <a:sym typeface="Acme"/>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Dosis SemiBold"/>
              <a:ea typeface="Dosis SemiBold"/>
              <a:cs typeface="Dosis SemiBold"/>
              <a:sym typeface="Dosis SemiBold"/>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Careers Assemblies</a:t>
            </a:r>
            <a:endParaRPr b="0" i="0"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Mock Interviews</a:t>
            </a:r>
            <a:endParaRPr b="0" i="0"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Embedding of careers learning sessions in tutor time PSHCE programme </a:t>
            </a:r>
            <a:r>
              <a:rPr b="0" i="1" lang="en" sz="1200" u="none" cap="none" strike="noStrike">
                <a:solidFill>
                  <a:schemeClr val="dk1"/>
                </a:solidFill>
                <a:latin typeface="Dosis"/>
                <a:ea typeface="Dosis"/>
                <a:cs typeface="Dosis"/>
                <a:sym typeface="Dosis"/>
              </a:rPr>
              <a:t>(Post 18 options, degree apprenticeships)</a:t>
            </a:r>
            <a:endParaRPr b="0" i="1"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Signposting students and parents to high quality resources </a:t>
            </a:r>
            <a:r>
              <a:rPr b="0" i="1" lang="en" sz="1200" u="none" cap="none" strike="noStrike">
                <a:solidFill>
                  <a:schemeClr val="dk1"/>
                </a:solidFill>
                <a:latin typeface="Dosis"/>
                <a:ea typeface="Dosis"/>
                <a:cs typeface="Dosis"/>
                <a:sym typeface="Dosis"/>
              </a:rPr>
              <a:t>(e.g., UCAS, Prospects, Unifrog, Springpod.)</a:t>
            </a:r>
            <a:endParaRPr b="0" i="1"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Work experience</a:t>
            </a:r>
            <a:endParaRPr b="0" i="0"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Careers interviews, 1:1 </a:t>
            </a:r>
            <a:endParaRPr b="0" i="0"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Future Fest Careers Fair</a:t>
            </a:r>
            <a:endParaRPr b="0" i="0"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Visit to UCAS Higher Education Convention</a:t>
            </a:r>
            <a:endParaRPr b="0" i="0"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Guest speakers (employer led programmes and industry professionals)</a:t>
            </a:r>
            <a:endParaRPr b="0" i="0" sz="1200" u="none" cap="none" strike="noStrike">
              <a:solidFill>
                <a:schemeClr val="dk1"/>
              </a:solidFill>
              <a:latin typeface="Dosis"/>
              <a:ea typeface="Dosis"/>
              <a:cs typeface="Dosis"/>
              <a:sym typeface="Dosis"/>
            </a:endParaRPr>
          </a:p>
          <a:p>
            <a:pPr indent="-304800" lvl="0" marL="457200" marR="0" rtl="0" algn="l">
              <a:lnSpc>
                <a:spcPct val="115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1:1  guidance on UCAS applications; including personal statements</a:t>
            </a:r>
            <a:endParaRPr b="0" i="0" sz="1200" u="none" cap="none" strike="noStrike">
              <a:solidFill>
                <a:schemeClr val="dk1"/>
              </a:solidFill>
              <a:latin typeface="Dosis"/>
              <a:ea typeface="Dosis"/>
              <a:cs typeface="Dosis"/>
              <a:sym typeface="Dosis"/>
            </a:endParaRPr>
          </a:p>
          <a:p>
            <a:pPr indent="-304800" lvl="0" marL="457200" marR="0" rtl="0" algn="l">
              <a:lnSpc>
                <a:spcPct val="115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1:1 guidance on apprenticeship and employment applications</a:t>
            </a:r>
            <a:endParaRPr b="0" i="0"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rgbClr val="980000"/>
              </a:buClr>
              <a:buSzPts val="1200"/>
              <a:buFont typeface="Dosis"/>
              <a:buChar char="➔"/>
            </a:pPr>
            <a:r>
              <a:rPr b="0" i="0" lang="en" sz="1200" u="none" cap="none" strike="noStrike">
                <a:solidFill>
                  <a:schemeClr val="dk1"/>
                </a:solidFill>
                <a:latin typeface="Dosis"/>
                <a:ea typeface="Dosis"/>
                <a:cs typeface="Dosis"/>
                <a:sym typeface="Dosis"/>
              </a:rPr>
              <a:t>Student Careers Ambassadors</a:t>
            </a:r>
            <a:endParaRPr b="0" i="0" sz="1200" u="none" cap="none" strike="noStrike">
              <a:solidFill>
                <a:schemeClr val="dk1"/>
              </a:solidFill>
              <a:latin typeface="Dosis"/>
              <a:ea typeface="Dosis"/>
              <a:cs typeface="Dosis"/>
              <a:sym typeface="Dosis"/>
            </a:endParaRPr>
          </a:p>
          <a:p>
            <a:pPr indent="-304800" lvl="0" marL="457200" marR="0" rtl="0" algn="l">
              <a:lnSpc>
                <a:spcPct val="100000"/>
              </a:lnSpc>
              <a:spcBef>
                <a:spcPts val="0"/>
              </a:spcBef>
              <a:spcAft>
                <a:spcPts val="0"/>
              </a:spcAft>
              <a:buClr>
                <a:schemeClr val="dk1"/>
              </a:buClr>
              <a:buSzPts val="1200"/>
              <a:buFont typeface="Dosis"/>
              <a:buChar char="➔"/>
            </a:pPr>
            <a:r>
              <a:rPr b="0" i="0" lang="en" sz="1200" u="none" cap="none" strike="noStrike">
                <a:solidFill>
                  <a:schemeClr val="dk1"/>
                </a:solidFill>
                <a:latin typeface="Dosis"/>
                <a:ea typeface="Dosis"/>
                <a:cs typeface="Dosis"/>
                <a:sym typeface="Dosis"/>
              </a:rPr>
              <a:t>Careers within the Curriculum week.</a:t>
            </a:r>
            <a:endParaRPr b="0" i="0" sz="1200" u="none" cap="none" strike="noStrike">
              <a:solidFill>
                <a:schemeClr val="dk1"/>
              </a:solidFill>
              <a:latin typeface="Dosis"/>
              <a:ea typeface="Dosis"/>
              <a:cs typeface="Dosis"/>
              <a:sym typeface="Dosis"/>
            </a:endParaRPr>
          </a:p>
        </p:txBody>
      </p:sp>
      <p:pic>
        <p:nvPicPr>
          <p:cNvPr id="84" name="Google Shape;84;p4"/>
          <p:cNvPicPr preferRelativeResize="0"/>
          <p:nvPr/>
        </p:nvPicPr>
        <p:blipFill rotWithShape="1">
          <a:blip r:embed="rId4">
            <a:alphaModFix/>
          </a:blip>
          <a:srcRect b="31015" l="24950" r="23953" t="0"/>
          <a:stretch/>
        </p:blipFill>
        <p:spPr>
          <a:xfrm>
            <a:off x="8276275" y="164875"/>
            <a:ext cx="616325" cy="831549"/>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pic>
        <p:nvPicPr>
          <p:cNvPr id="89" name="Google Shape;89;g3d60d590142_0_0"/>
          <p:cNvPicPr preferRelativeResize="0"/>
          <p:nvPr/>
        </p:nvPicPr>
        <p:blipFill rotWithShape="1">
          <a:blip r:embed="rId3">
            <a:alphaModFix/>
          </a:blip>
          <a:srcRect b="0" l="0" r="0" t="980"/>
          <a:stretch/>
        </p:blipFill>
        <p:spPr>
          <a:xfrm>
            <a:off x="0" y="0"/>
            <a:ext cx="2482450" cy="5143500"/>
          </a:xfrm>
          <a:prstGeom prst="rect">
            <a:avLst/>
          </a:prstGeom>
          <a:noFill/>
          <a:ln>
            <a:noFill/>
          </a:ln>
        </p:spPr>
      </p:pic>
      <p:sp>
        <p:nvSpPr>
          <p:cNvPr id="90" name="Google Shape;90;g3d60d590142_0_0"/>
          <p:cNvSpPr txBox="1"/>
          <p:nvPr>
            <p:ph type="title"/>
          </p:nvPr>
        </p:nvSpPr>
        <p:spPr>
          <a:xfrm>
            <a:off x="311700" y="294300"/>
            <a:ext cx="8520600" cy="1302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 sz="4000">
                <a:latin typeface="Acme"/>
                <a:ea typeface="Acme"/>
                <a:cs typeface="Acme"/>
                <a:sym typeface="Acme"/>
              </a:rPr>
              <a:t>How we measure and assess the </a:t>
            </a:r>
            <a:endParaRPr sz="4000">
              <a:latin typeface="Acme"/>
              <a:ea typeface="Acme"/>
              <a:cs typeface="Acme"/>
              <a:sym typeface="Acme"/>
            </a:endParaRPr>
          </a:p>
          <a:p>
            <a:pPr indent="0" lvl="0" marL="0" rtl="0" algn="l">
              <a:lnSpc>
                <a:spcPct val="100000"/>
              </a:lnSpc>
              <a:spcBef>
                <a:spcPts val="0"/>
              </a:spcBef>
              <a:spcAft>
                <a:spcPts val="0"/>
              </a:spcAft>
              <a:buSzPts val="2800"/>
              <a:buNone/>
            </a:pPr>
            <a:r>
              <a:rPr lang="en" sz="4000">
                <a:latin typeface="Acme"/>
                <a:ea typeface="Acme"/>
                <a:cs typeface="Acme"/>
                <a:sym typeface="Acme"/>
              </a:rPr>
              <a:t>impact of our careers programme</a:t>
            </a:r>
            <a:endParaRPr sz="4000">
              <a:latin typeface="Acme"/>
              <a:ea typeface="Acme"/>
              <a:cs typeface="Acme"/>
              <a:sym typeface="Acme"/>
            </a:endParaRPr>
          </a:p>
        </p:txBody>
      </p:sp>
      <p:sp>
        <p:nvSpPr>
          <p:cNvPr id="91" name="Google Shape;91;g3d60d590142_0_0"/>
          <p:cNvSpPr/>
          <p:nvPr/>
        </p:nvSpPr>
        <p:spPr>
          <a:xfrm>
            <a:off x="206550" y="1808150"/>
            <a:ext cx="8730900" cy="2507700"/>
          </a:xfrm>
          <a:prstGeom prst="roundRect">
            <a:avLst>
              <a:gd fmla="val 16667" name="adj"/>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311150" lvl="0" marL="457200" rtl="0" algn="l">
              <a:lnSpc>
                <a:spcPct val="115000"/>
              </a:lnSpc>
              <a:spcBef>
                <a:spcPts val="0"/>
              </a:spcBef>
              <a:spcAft>
                <a:spcPts val="0"/>
              </a:spcAft>
              <a:buClr>
                <a:srgbClr val="980000"/>
              </a:buClr>
              <a:buSzPts val="1300"/>
              <a:buFont typeface="Dosis"/>
              <a:buChar char="➔"/>
            </a:pPr>
            <a:r>
              <a:rPr lang="en" sz="1200">
                <a:solidFill>
                  <a:srgbClr val="333333"/>
                </a:solidFill>
                <a:highlight>
                  <a:srgbClr val="FFFFFF"/>
                </a:highlight>
                <a:latin typeface="Dosis"/>
                <a:ea typeface="Dosis"/>
                <a:cs typeface="Dosis"/>
                <a:sym typeface="Dosis"/>
              </a:rPr>
              <a:t>At Greyfriars we use the </a:t>
            </a:r>
            <a:r>
              <a:rPr lang="en" sz="1200">
                <a:solidFill>
                  <a:srgbClr val="2E508F"/>
                </a:solidFill>
                <a:highlight>
                  <a:srgbClr val="FFFFFF"/>
                </a:highlight>
                <a:uFill>
                  <a:noFill/>
                </a:uFill>
                <a:latin typeface="Dosis"/>
                <a:ea typeface="Dosis"/>
                <a:cs typeface="Dosis"/>
                <a:sym typeface="Dosis"/>
                <a:hlinkClick r:id="rId4">
                  <a:extLst>
                    <a:ext uri="{A12FA001-AC4F-418D-AE19-62706E023703}">
                      <ahyp:hlinkClr val="tx"/>
                    </a:ext>
                  </a:extLst>
                </a:hlinkClick>
              </a:rPr>
              <a:t>8 Gatsby Benchmarks</a:t>
            </a:r>
            <a:r>
              <a:rPr lang="en" sz="1200">
                <a:solidFill>
                  <a:srgbClr val="333333"/>
                </a:solidFill>
                <a:highlight>
                  <a:srgbClr val="FFFFFF"/>
                </a:highlight>
                <a:latin typeface="Dosis"/>
                <a:ea typeface="Dosis"/>
                <a:cs typeface="Dosis"/>
                <a:sym typeface="Dosis"/>
              </a:rPr>
              <a:t> as a foundation when planning our careers programme.  </a:t>
            </a:r>
            <a:endParaRPr sz="1200">
              <a:solidFill>
                <a:srgbClr val="333333"/>
              </a:solidFill>
              <a:highlight>
                <a:srgbClr val="FFFFFF"/>
              </a:highlight>
              <a:latin typeface="Dosis"/>
              <a:ea typeface="Dosis"/>
              <a:cs typeface="Dosis"/>
              <a:sym typeface="Dosis"/>
            </a:endParaRPr>
          </a:p>
          <a:p>
            <a:pPr indent="-311150" lvl="0" marL="457200" rtl="0" algn="l">
              <a:lnSpc>
                <a:spcPct val="115000"/>
              </a:lnSpc>
              <a:spcBef>
                <a:spcPts val="0"/>
              </a:spcBef>
              <a:spcAft>
                <a:spcPts val="0"/>
              </a:spcAft>
              <a:buClr>
                <a:srgbClr val="980000"/>
              </a:buClr>
              <a:buSzPts val="1300"/>
              <a:buFont typeface="Dosis"/>
              <a:buChar char="➔"/>
            </a:pPr>
            <a:r>
              <a:rPr lang="en" sz="1200">
                <a:solidFill>
                  <a:srgbClr val="333333"/>
                </a:solidFill>
                <a:highlight>
                  <a:srgbClr val="FFFFFF"/>
                </a:highlight>
                <a:latin typeface="Dosis"/>
                <a:ea typeface="Dosis"/>
                <a:cs typeface="Dosis"/>
                <a:sym typeface="Dosis"/>
              </a:rPr>
              <a:t>The careers programme is evaluated by each year to assess its efficacy and find areas for improvement.</a:t>
            </a:r>
            <a:endParaRPr sz="1200">
              <a:solidFill>
                <a:srgbClr val="333333"/>
              </a:solidFill>
              <a:highlight>
                <a:srgbClr val="FFFFFF"/>
              </a:highlight>
              <a:latin typeface="Dosis"/>
              <a:ea typeface="Dosis"/>
              <a:cs typeface="Dosis"/>
              <a:sym typeface="Dosis"/>
            </a:endParaRPr>
          </a:p>
          <a:p>
            <a:pPr indent="-311150" lvl="0" marL="457200" rtl="0" algn="l">
              <a:lnSpc>
                <a:spcPct val="115000"/>
              </a:lnSpc>
              <a:spcBef>
                <a:spcPts val="0"/>
              </a:spcBef>
              <a:spcAft>
                <a:spcPts val="0"/>
              </a:spcAft>
              <a:buClr>
                <a:srgbClr val="980000"/>
              </a:buClr>
              <a:buSzPts val="1300"/>
              <a:buFont typeface="Dosis"/>
              <a:buChar char="➔"/>
            </a:pPr>
            <a:r>
              <a:rPr lang="en" sz="1200">
                <a:solidFill>
                  <a:srgbClr val="333333"/>
                </a:solidFill>
                <a:highlight>
                  <a:srgbClr val="FFFFFF"/>
                </a:highlight>
                <a:latin typeface="Dosis"/>
                <a:ea typeface="Dosis"/>
                <a:cs typeface="Dosis"/>
                <a:sym typeface="Dosis"/>
              </a:rPr>
              <a:t>Students provide feedback on completion of activities.</a:t>
            </a:r>
            <a:endParaRPr sz="1200">
              <a:solidFill>
                <a:srgbClr val="333333"/>
              </a:solidFill>
              <a:highlight>
                <a:srgbClr val="FFFFFF"/>
              </a:highlight>
              <a:latin typeface="Dosis"/>
              <a:ea typeface="Dosis"/>
              <a:cs typeface="Dosis"/>
              <a:sym typeface="Dosis"/>
            </a:endParaRPr>
          </a:p>
          <a:p>
            <a:pPr indent="-304800" lvl="0" marL="457200" rtl="0" algn="l">
              <a:lnSpc>
                <a:spcPct val="115000"/>
              </a:lnSpc>
              <a:spcBef>
                <a:spcPts val="0"/>
              </a:spcBef>
              <a:spcAft>
                <a:spcPts val="0"/>
              </a:spcAft>
              <a:buClr>
                <a:srgbClr val="333333"/>
              </a:buClr>
              <a:buSzPts val="1200"/>
              <a:buFont typeface="Dosis"/>
              <a:buChar char="➔"/>
            </a:pPr>
            <a:r>
              <a:rPr lang="en" sz="1200">
                <a:solidFill>
                  <a:srgbClr val="333333"/>
                </a:solidFill>
                <a:highlight>
                  <a:srgbClr val="FFFFFF"/>
                </a:highlight>
                <a:latin typeface="Dosis"/>
                <a:ea typeface="Dosis"/>
                <a:cs typeface="Dosis"/>
                <a:sym typeface="Dosis"/>
              </a:rPr>
              <a:t>Parents provide feedback on completion of activities.</a:t>
            </a:r>
            <a:endParaRPr sz="1200">
              <a:solidFill>
                <a:srgbClr val="333333"/>
              </a:solidFill>
              <a:highlight>
                <a:srgbClr val="FFFFFF"/>
              </a:highlight>
              <a:latin typeface="Dosis"/>
              <a:ea typeface="Dosis"/>
              <a:cs typeface="Dosis"/>
              <a:sym typeface="Dosis"/>
            </a:endParaRPr>
          </a:p>
          <a:p>
            <a:pPr indent="-311150" lvl="0" marL="457200" rtl="0" algn="l">
              <a:lnSpc>
                <a:spcPct val="115000"/>
              </a:lnSpc>
              <a:spcBef>
                <a:spcPts val="0"/>
              </a:spcBef>
              <a:spcAft>
                <a:spcPts val="0"/>
              </a:spcAft>
              <a:buClr>
                <a:srgbClr val="980000"/>
              </a:buClr>
              <a:buSzPts val="1300"/>
              <a:buFont typeface="Dosis"/>
              <a:buChar char="➔"/>
            </a:pPr>
            <a:r>
              <a:rPr lang="en" sz="1200">
                <a:solidFill>
                  <a:srgbClr val="333333"/>
                </a:solidFill>
                <a:highlight>
                  <a:srgbClr val="FFFFFF"/>
                </a:highlight>
                <a:latin typeface="Dosis"/>
                <a:ea typeface="Dosis"/>
                <a:cs typeface="Dosis"/>
                <a:sym typeface="Dosis"/>
              </a:rPr>
              <a:t>Teachers provide feedback on completion of activities.</a:t>
            </a:r>
            <a:endParaRPr sz="1200">
              <a:solidFill>
                <a:srgbClr val="333333"/>
              </a:solidFill>
              <a:highlight>
                <a:srgbClr val="FFFFFF"/>
              </a:highlight>
              <a:latin typeface="Dosis"/>
              <a:ea typeface="Dosis"/>
              <a:cs typeface="Dosis"/>
              <a:sym typeface="Dosis"/>
            </a:endParaRPr>
          </a:p>
          <a:p>
            <a:pPr indent="-311150" lvl="0" marL="457200" rtl="0" algn="l">
              <a:lnSpc>
                <a:spcPct val="115000"/>
              </a:lnSpc>
              <a:spcBef>
                <a:spcPts val="0"/>
              </a:spcBef>
              <a:spcAft>
                <a:spcPts val="0"/>
              </a:spcAft>
              <a:buClr>
                <a:srgbClr val="980000"/>
              </a:buClr>
              <a:buSzPts val="1300"/>
              <a:buFont typeface="Dosis"/>
              <a:buChar char="➔"/>
            </a:pPr>
            <a:r>
              <a:rPr lang="en" sz="1200">
                <a:solidFill>
                  <a:srgbClr val="333333"/>
                </a:solidFill>
                <a:highlight>
                  <a:srgbClr val="FFFFFF"/>
                </a:highlight>
                <a:latin typeface="Dosis"/>
                <a:ea typeface="Dosis"/>
                <a:cs typeface="Dosis"/>
                <a:sym typeface="Dosis"/>
              </a:rPr>
              <a:t>Employers are asked for feedback on completion of activities. </a:t>
            </a:r>
            <a:endParaRPr sz="1200">
              <a:solidFill>
                <a:srgbClr val="333333"/>
              </a:solidFill>
              <a:highlight>
                <a:srgbClr val="FFFFFF"/>
              </a:highlight>
              <a:latin typeface="Dosis"/>
              <a:ea typeface="Dosis"/>
              <a:cs typeface="Dosis"/>
              <a:sym typeface="Dosis"/>
            </a:endParaRPr>
          </a:p>
          <a:p>
            <a:pPr indent="-311150" lvl="0" marL="457200" rtl="0" algn="l">
              <a:lnSpc>
                <a:spcPct val="115000"/>
              </a:lnSpc>
              <a:spcBef>
                <a:spcPts val="0"/>
              </a:spcBef>
              <a:spcAft>
                <a:spcPts val="0"/>
              </a:spcAft>
              <a:buClr>
                <a:srgbClr val="980000"/>
              </a:buClr>
              <a:buSzPts val="1300"/>
              <a:buFont typeface="Dosis"/>
              <a:buChar char="➔"/>
            </a:pPr>
            <a:r>
              <a:rPr lang="en" sz="1200">
                <a:solidFill>
                  <a:srgbClr val="333333"/>
                </a:solidFill>
                <a:highlight>
                  <a:srgbClr val="FFFFFF"/>
                </a:highlight>
                <a:latin typeface="Dosis"/>
                <a:ea typeface="Dosis"/>
                <a:cs typeface="Dosis"/>
                <a:sym typeface="Dosis"/>
              </a:rPr>
              <a:t>Greyfriars School collects Destinations data annually which shows the institutions and level of qualification that all students have progressed to. To an extent, this reflects the effectiveness of the Careers Programme in informing students about the full range of post-16 options available (although destinations are most strongly influenced by students’ academic outcomes).  </a:t>
            </a:r>
            <a:endParaRPr sz="1200">
              <a:solidFill>
                <a:schemeClr val="dk1"/>
              </a:solidFill>
              <a:latin typeface="Dosis"/>
              <a:ea typeface="Dosis"/>
              <a:cs typeface="Dosis"/>
              <a:sym typeface="Dosis"/>
            </a:endParaRPr>
          </a:p>
        </p:txBody>
      </p:sp>
      <p:pic>
        <p:nvPicPr>
          <p:cNvPr id="92" name="Google Shape;92;g3d60d590142_0_0"/>
          <p:cNvPicPr preferRelativeResize="0"/>
          <p:nvPr/>
        </p:nvPicPr>
        <p:blipFill rotWithShape="1">
          <a:blip r:embed="rId5">
            <a:alphaModFix/>
          </a:blip>
          <a:srcRect b="31015" l="24950" r="23954" t="0"/>
          <a:stretch/>
        </p:blipFill>
        <p:spPr>
          <a:xfrm>
            <a:off x="8276275" y="164875"/>
            <a:ext cx="616325" cy="831549"/>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